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5"/>
  </p:notesMasterIdLst>
  <p:sldIdLst>
    <p:sldId id="354" r:id="rId2"/>
    <p:sldId id="257" r:id="rId3"/>
    <p:sldId id="259" r:id="rId4"/>
    <p:sldId id="258" r:id="rId5"/>
    <p:sldId id="418" r:id="rId6"/>
    <p:sldId id="428" r:id="rId7"/>
    <p:sldId id="427" r:id="rId8"/>
    <p:sldId id="260" r:id="rId9"/>
    <p:sldId id="261" r:id="rId10"/>
    <p:sldId id="262" r:id="rId11"/>
    <p:sldId id="263" r:id="rId12"/>
    <p:sldId id="264"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424" r:id="rId27"/>
    <p:sldId id="425" r:id="rId28"/>
    <p:sldId id="426" r:id="rId29"/>
    <p:sldId id="335" r:id="rId30"/>
    <p:sldId id="331" r:id="rId31"/>
    <p:sldId id="332" r:id="rId32"/>
    <p:sldId id="333" r:id="rId33"/>
    <p:sldId id="334" r:id="rId34"/>
    <p:sldId id="279" r:id="rId35"/>
    <p:sldId id="280" r:id="rId36"/>
    <p:sldId id="281" r:id="rId37"/>
    <p:sldId id="282" r:id="rId38"/>
    <p:sldId id="343" r:id="rId39"/>
    <p:sldId id="344" r:id="rId40"/>
    <p:sldId id="345" r:id="rId41"/>
    <p:sldId id="283" r:id="rId42"/>
    <p:sldId id="362" r:id="rId43"/>
    <p:sldId id="356" r:id="rId44"/>
    <p:sldId id="357" r:id="rId45"/>
    <p:sldId id="358" r:id="rId46"/>
    <p:sldId id="310" r:id="rId47"/>
    <p:sldId id="286" r:id="rId48"/>
    <p:sldId id="287" r:id="rId49"/>
    <p:sldId id="288" r:id="rId50"/>
    <p:sldId id="289" r:id="rId51"/>
    <p:sldId id="409" r:id="rId52"/>
    <p:sldId id="415" r:id="rId53"/>
    <p:sldId id="421" r:id="rId54"/>
    <p:sldId id="429" r:id="rId55"/>
    <p:sldId id="315" r:id="rId56"/>
    <p:sldId id="316" r:id="rId57"/>
    <p:sldId id="317" r:id="rId58"/>
    <p:sldId id="318" r:id="rId59"/>
    <p:sldId id="319" r:id="rId60"/>
    <p:sldId id="320" r:id="rId61"/>
    <p:sldId id="322" r:id="rId62"/>
    <p:sldId id="323" r:id="rId63"/>
    <p:sldId id="383" r:id="rId64"/>
    <p:sldId id="384" r:id="rId65"/>
    <p:sldId id="324" r:id="rId66"/>
    <p:sldId id="325" r:id="rId67"/>
    <p:sldId id="347" r:id="rId68"/>
    <p:sldId id="410" r:id="rId69"/>
    <p:sldId id="411" r:id="rId70"/>
    <p:sldId id="412" r:id="rId71"/>
    <p:sldId id="401" r:id="rId72"/>
    <p:sldId id="326" r:id="rId73"/>
    <p:sldId id="423" r:id="rId74"/>
    <p:sldId id="341" r:id="rId75"/>
    <p:sldId id="328" r:id="rId76"/>
    <p:sldId id="350" r:id="rId77"/>
    <p:sldId id="329" r:id="rId78"/>
    <p:sldId id="330" r:id="rId79"/>
    <p:sldId id="342" r:id="rId80"/>
    <p:sldId id="351" r:id="rId81"/>
    <p:sldId id="352" r:id="rId82"/>
    <p:sldId id="364" r:id="rId83"/>
    <p:sldId id="363" r:id="rId84"/>
    <p:sldId id="402" r:id="rId85"/>
    <p:sldId id="336" r:id="rId86"/>
    <p:sldId id="366" r:id="rId87"/>
    <p:sldId id="403" r:id="rId88"/>
    <p:sldId id="365" r:id="rId89"/>
    <p:sldId id="367" r:id="rId90"/>
    <p:sldId id="393" r:id="rId91"/>
    <p:sldId id="369" r:id="rId92"/>
    <p:sldId id="404" r:id="rId93"/>
    <p:sldId id="436" r:id="rId94"/>
    <p:sldId id="437" r:id="rId95"/>
    <p:sldId id="337" r:id="rId96"/>
    <p:sldId id="394" r:id="rId97"/>
    <p:sldId id="405" r:id="rId98"/>
    <p:sldId id="430" r:id="rId99"/>
    <p:sldId id="392" r:id="rId100"/>
    <p:sldId id="395" r:id="rId101"/>
    <p:sldId id="413" r:id="rId102"/>
    <p:sldId id="414" r:id="rId103"/>
    <p:sldId id="396" r:id="rId104"/>
    <p:sldId id="397" r:id="rId105"/>
    <p:sldId id="406" r:id="rId106"/>
    <p:sldId id="431" r:id="rId107"/>
    <p:sldId id="432" r:id="rId108"/>
    <p:sldId id="339" r:id="rId109"/>
    <p:sldId id="399" r:id="rId110"/>
    <p:sldId id="398" r:id="rId111"/>
    <p:sldId id="400" r:id="rId112"/>
    <p:sldId id="407" r:id="rId113"/>
    <p:sldId id="408" r:id="rId114"/>
    <p:sldId id="433" r:id="rId115"/>
    <p:sldId id="434" r:id="rId116"/>
    <p:sldId id="435" r:id="rId117"/>
    <p:sldId id="296" r:id="rId118"/>
    <p:sldId id="297" r:id="rId119"/>
    <p:sldId id="298" r:id="rId120"/>
    <p:sldId id="311" r:id="rId121"/>
    <p:sldId id="299" r:id="rId122"/>
    <p:sldId id="300" r:id="rId123"/>
    <p:sldId id="301" r:id="rId124"/>
    <p:sldId id="302" r:id="rId125"/>
    <p:sldId id="303" r:id="rId126"/>
    <p:sldId id="304" r:id="rId127"/>
    <p:sldId id="379" r:id="rId128"/>
    <p:sldId id="380" r:id="rId129"/>
    <p:sldId id="381" r:id="rId130"/>
    <p:sldId id="382" r:id="rId131"/>
    <p:sldId id="373" r:id="rId132"/>
    <p:sldId id="374" r:id="rId133"/>
    <p:sldId id="375" r:id="rId134"/>
    <p:sldId id="376" r:id="rId135"/>
    <p:sldId id="377" r:id="rId136"/>
    <p:sldId id="378" r:id="rId137"/>
    <p:sldId id="388" r:id="rId138"/>
    <p:sldId id="391" r:id="rId139"/>
    <p:sldId id="419" r:id="rId140"/>
    <p:sldId id="420" r:id="rId141"/>
    <p:sldId id="390" r:id="rId142"/>
    <p:sldId id="389" r:id="rId143"/>
    <p:sldId id="372" r:id="rId1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59" autoAdjust="0"/>
  </p:normalViewPr>
  <p:slideViewPr>
    <p:cSldViewPr snapToGrid="0" snapToObjects="1">
      <p:cViewPr>
        <p:scale>
          <a:sx n="110" d="100"/>
          <a:sy n="110" d="100"/>
        </p:scale>
        <p:origin x="-2304" y="-34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15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notesMaster" Target="notesMasters/notesMaster1.xml"/><Relationship Id="rId146" Type="http://schemas.openxmlformats.org/officeDocument/2006/relationships/printerSettings" Target="printerSettings/printerSettings1.bin"/><Relationship Id="rId147" Type="http://schemas.openxmlformats.org/officeDocument/2006/relationships/presProps" Target="presProps.xml"/><Relationship Id="rId148" Type="http://schemas.openxmlformats.org/officeDocument/2006/relationships/viewProps" Target="viewProps.xml"/><Relationship Id="rId149"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487544088"/>
        <c:axId val="487547064"/>
        <c:axId val="0"/>
      </c:bar3DChart>
      <c:catAx>
        <c:axId val="487544088"/>
        <c:scaling>
          <c:orientation val="minMax"/>
        </c:scaling>
        <c:delete val="1"/>
        <c:axPos val="b"/>
        <c:majorTickMark val="out"/>
        <c:minorTickMark val="none"/>
        <c:tickLblPos val="nextTo"/>
        <c:crossAx val="487547064"/>
        <c:crosses val="autoZero"/>
        <c:auto val="1"/>
        <c:lblAlgn val="ctr"/>
        <c:lblOffset val="100"/>
        <c:noMultiLvlLbl val="0"/>
      </c:catAx>
      <c:valAx>
        <c:axId val="487547064"/>
        <c:scaling>
          <c:orientation val="minMax"/>
        </c:scaling>
        <c:delete val="0"/>
        <c:axPos val="l"/>
        <c:majorGridlines/>
        <c:numFmt formatCode="0" sourceLinked="1"/>
        <c:majorTickMark val="out"/>
        <c:minorTickMark val="none"/>
        <c:tickLblPos val="nextTo"/>
        <c:crossAx val="48754408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30/06/2011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32</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37</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means: GPL, free</a:t>
            </a:r>
            <a:r>
              <a:rPr lang="en-US" baseline="0" dirty="0" smtClean="0"/>
              <a:t> as in beer for most uses (except OEM)</a:t>
            </a:r>
          </a:p>
          <a:p>
            <a:endParaRPr lang="en-US" baseline="0" dirty="0" smtClean="0"/>
          </a:p>
          <a:p>
            <a:r>
              <a:rPr lang="en-US" baseline="0" dirty="0" smtClean="0"/>
              <a:t>AGPL means if you’re free and open source, so are we.</a:t>
            </a:r>
          </a:p>
          <a:p>
            <a:r>
              <a:rPr lang="en-US" baseline="0" dirty="0" smtClean="0"/>
              <a:t>Commercial means if you’re commercial and in production (making money) then you have to treat us the same way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4020479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57</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64</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a:t>
            </a:r>
            <a:r>
              <a:rPr lang="en-US" baseline="0" smtClean="0"/>
              <a:t>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quality of our data set is real-world</a:t>
            </a:r>
          </a:p>
          <a:p>
            <a:endParaRPr lang="en-US" dirty="0" smtClean="0"/>
          </a:p>
          <a:p>
            <a:r>
              <a:rPr lang="en-US" dirty="0" smtClean="0"/>
              <a:t>It’s large, but inconsistent.</a:t>
            </a:r>
            <a:r>
              <a:rPr lang="en-US" baseline="0" dirty="0" smtClean="0"/>
              <a:t> Rich in places, regularly structured in places. It’s information poor and less well structured in other places. Just like the real world</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66813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102</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115</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119</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124</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example of how we store Doctor Who data in Neo4j – as property graphs</a:t>
            </a:r>
          </a:p>
          <a:p>
            <a:endParaRPr lang="en-US" baseline="0" dirty="0" smtClean="0"/>
          </a:p>
          <a:p>
            <a:r>
              <a:rPr lang="en-US" baseline="0" dirty="0" smtClean="0"/>
              <a:t> - Nodes are key/value documents – model entities with these</a:t>
            </a:r>
          </a:p>
          <a:p>
            <a:r>
              <a:rPr lang="en-US" baseline="0" dirty="0" smtClean="0"/>
              <a:t> - Relationships are named and can have key/value properties and are directed - model relationships between entities with these</a:t>
            </a:r>
          </a:p>
          <a:p>
            <a:endParaRPr lang="en-US" baseline="0" dirty="0" smtClean="0"/>
          </a:p>
          <a:p>
            <a:r>
              <a:rPr lang="en-US" baseline="0" dirty="0" smtClean="0"/>
              <a:t>Pour in all the facts into your DB, and then choose what you need to use at runtime (direction, naming, properties might/not be useful to you, but the database doesn’t </a:t>
            </a:r>
            <a:r>
              <a:rPr lang="en-US" baseline="0" dirty="0" err="1" smtClean="0"/>
              <a:t>penalise</a:t>
            </a:r>
            <a:r>
              <a:rPr lang="en-US" baseline="0" dirty="0" smtClean="0"/>
              <a:t> you for storing them)</a:t>
            </a:r>
          </a:p>
        </p:txBody>
      </p:sp>
      <p:sp>
        <p:nvSpPr>
          <p:cNvPr id="4" name="Slide Number Placeholder 3"/>
          <p:cNvSpPr>
            <a:spLocks noGrp="1"/>
          </p:cNvSpPr>
          <p:nvPr>
            <p:ph type="sldNum" sz="quarter" idx="10"/>
          </p:nvPr>
        </p:nvSpPr>
        <p:spPr/>
        <p:txBody>
          <a:bodyPr/>
          <a:lstStyle/>
          <a:p>
            <a:fld id="{CED8D948-D25D-8E4B-9BFE-B537C3A7CF38}" type="slidenum">
              <a:rPr lang="en-US" smtClean="0"/>
              <a:t>7</a:t>
            </a:fld>
            <a:endParaRPr lang="en-US"/>
          </a:p>
        </p:txBody>
      </p:sp>
    </p:spTree>
    <p:extLst>
      <p:ext uri="{BB962C8B-B14F-4D97-AF65-F5344CB8AC3E}">
        <p14:creationId xmlns:p14="http://schemas.microsoft.com/office/powerpoint/2010/main" val="4698308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127</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128</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129</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130</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132</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133</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135</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136</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1.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52.e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e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5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5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5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1.xml"/><Relationship Id="rId2" Type="http://schemas.openxmlformats.org/officeDocument/2006/relationships/image" Target="../media/image2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hart" Target="../charts/char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N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99522"/>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repeatCount="indefinite"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DoctorWhoUniverse.APPEARED_IN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655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dirty="0">
                <a:latin typeface="Courier New"/>
                <a:cs typeface="Courier New"/>
              </a:rPr>
              <a:t>curl http://localhost:7474/</a:t>
            </a:r>
            <a:r>
              <a:rPr lang="en-US" dirty="0" err="1">
                <a:latin typeface="Courier New"/>
                <a:cs typeface="Courier New"/>
              </a:rPr>
              <a:t>db</a:t>
            </a:r>
            <a:r>
              <a:rPr lang="en-US" dirty="0">
                <a:latin typeface="Courier New"/>
                <a:cs typeface="Courier New"/>
              </a:rPr>
              <a:t>/data/node/</a:t>
            </a:r>
            <a:r>
              <a:rPr lang="en-US"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"name" :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Graph</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6" name="Subtitle 5"/>
          <p:cNvSpPr>
            <a:spLocks noGrp="1"/>
          </p:cNvSpPr>
          <p:nvPr>
            <p:ph type="subTitle" idx="1"/>
          </p:nvPr>
        </p:nvSpPr>
        <p:spPr>
          <a:xfrm>
            <a:off x="558800" y="2444170"/>
            <a:ext cx="7938654" cy="823194"/>
          </a:xfrm>
        </p:spPr>
        <p:txBody>
          <a:bodyPr/>
          <a:lstStyle/>
          <a:p>
            <a:r>
              <a:rPr lang="en-US" dirty="0"/>
              <a:t>Remember to complete your evaluation </a:t>
            </a:r>
            <a:r>
              <a:rPr lang="en-US" dirty="0" smtClean="0"/>
              <a:t>forms</a:t>
            </a:r>
            <a:endParaRPr lang="en-US" dirty="0"/>
          </a:p>
        </p:txBody>
      </p:sp>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xEl>
                                              <p:pRg st="0" end="0"/>
                                            </p:txEl>
                                          </p:spTgt>
                                        </p:tgtEl>
                                      </p:cBhvr>
                                    </p:animEffect>
                                    <p:animScale>
                                      <p:cBhvr>
                                        <p:cTn id="7" dur="250" autoRev="1" fill="hold"/>
                                        <p:tgtEl>
                                          <p:spTgt spid="6">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 break</a:t>
            </a:r>
          </a:p>
          <a:p>
            <a:r>
              <a:rPr lang="en-US" dirty="0" smtClean="0"/>
              <a:t>12:00 Lunch</a:t>
            </a:r>
            <a:endParaRPr lang="en-US" dirty="0"/>
          </a:p>
          <a:p>
            <a:r>
              <a:rPr lang="en-US" dirty="0" smtClean="0"/>
              <a:t>14:30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211023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772647" y="3428582"/>
            <a:ext cx="955276" cy="369332"/>
          </a:xfrm>
          <a:prstGeom prst="rect">
            <a:avLst/>
          </a:prstGeom>
          <a:solidFill>
            <a:schemeClr val="bg1">
              <a:alpha val="56000"/>
            </a:schemeClr>
          </a:solidFill>
        </p:spPr>
        <p:txBody>
          <a:bodyPr wrap="square" rtlCol="0">
            <a:spAutoFit/>
          </a:bodyPr>
          <a:lstStyle/>
          <a:p>
            <a:pPr algn="ctr"/>
            <a:r>
              <a:rPr lang="en-US" dirty="0" smtClean="0"/>
              <a:t>OWNS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151153959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62179" y="3414823"/>
            <a:ext cx="1373956" cy="369332"/>
          </a:xfrm>
          <a:prstGeom prst="rect">
            <a:avLst/>
          </a:prstGeom>
          <a:solidFill>
            <a:schemeClr val="bg1">
              <a:alpha val="56000"/>
            </a:schemeClr>
          </a:solidFill>
        </p:spPr>
        <p:txBody>
          <a:bodyPr wrap="square" rtlCol="0">
            <a:spAutoFit/>
          </a:bodyPr>
          <a:lstStyle/>
          <a:p>
            <a:pPr algn="ctr"/>
            <a:r>
              <a:rPr lang="en-US" dirty="0" smtClean="0"/>
              <a:t>BORROWED</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Tree>
    <p:extLst>
      <p:ext uri="{BB962C8B-B14F-4D97-AF65-F5344CB8AC3E}">
        <p14:creationId xmlns:p14="http://schemas.microsoft.com/office/powerpoint/2010/main" val="419838240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333666367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329872479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11238053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pPr lvl="1"/>
            <a:r>
              <a:rPr lang="en-US" dirty="0" err="1" smtClean="0"/>
              <a:t>Neoclipse</a:t>
            </a:r>
            <a:r>
              <a:rPr lang="en-US" dirty="0" smtClean="0"/>
              <a:t>, Neo4j shell</a:t>
            </a:r>
          </a:p>
          <a:p>
            <a:r>
              <a:rPr lang="en-US" dirty="0" smtClean="0"/>
              <a:t>Core API</a:t>
            </a:r>
          </a:p>
          <a:p>
            <a:r>
              <a:rPr lang="en-US" dirty="0"/>
              <a:t>Indexing</a:t>
            </a:r>
          </a:p>
          <a:p>
            <a:r>
              <a:rPr lang="en-US" dirty="0" smtClean="0"/>
              <a:t>Traverser APIs</a:t>
            </a:r>
          </a:p>
          <a:p>
            <a:r>
              <a:rPr lang="en-US" dirty="0"/>
              <a:t>Graph </a:t>
            </a:r>
            <a:r>
              <a:rPr lang="en-US" dirty="0" smtClean="0"/>
              <a:t>algorithms</a:t>
            </a:r>
          </a:p>
          <a:p>
            <a:r>
              <a:rPr lang="en-US" dirty="0" smtClean="0"/>
              <a:t>Pattern Matching</a:t>
            </a:r>
            <a:endParaRPr lang="en-US" dirty="0"/>
          </a:p>
          <a:p>
            <a:r>
              <a:rPr lang="en-US" dirty="0" smtClean="0"/>
              <a:t>Solutions architecture and big data</a:t>
            </a:r>
          </a:p>
          <a:p>
            <a:r>
              <a:rPr lang="en-US" dirty="0" smtClean="0"/>
              <a:t>Whirlwind tour of things we didn’t cover</a:t>
            </a:r>
          </a:p>
          <a:p>
            <a:r>
              <a:rPr lang="en-US"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new in 1.3?</a:t>
            </a:r>
            <a:endParaRPr lang="en-US" dirty="0"/>
          </a:p>
        </p:txBody>
      </p:sp>
      <p:sp>
        <p:nvSpPr>
          <p:cNvPr id="3" name="Content Placeholder 2"/>
          <p:cNvSpPr>
            <a:spLocks noGrp="1"/>
          </p:cNvSpPr>
          <p:nvPr>
            <p:ph idx="1"/>
          </p:nvPr>
        </p:nvSpPr>
        <p:spPr/>
        <p:txBody>
          <a:bodyPr>
            <a:normAutofit/>
          </a:bodyPr>
          <a:lstStyle/>
          <a:p>
            <a:r>
              <a:rPr lang="en-US" dirty="0" smtClean="0"/>
              <a:t>32B nodes/</a:t>
            </a:r>
            <a:r>
              <a:rPr lang="en-US" dirty="0" err="1" smtClean="0"/>
              <a:t>rels</a:t>
            </a:r>
            <a:r>
              <a:rPr lang="en-US" dirty="0" smtClean="0"/>
              <a:t> and 64B properties</a:t>
            </a:r>
          </a:p>
          <a:p>
            <a:r>
              <a:rPr lang="en-US" dirty="0" smtClean="0"/>
              <a:t>Compact footprint (short string)</a:t>
            </a:r>
          </a:p>
          <a:p>
            <a:r>
              <a:rPr lang="en-US" dirty="0" smtClean="0"/>
              <a:t>New index API</a:t>
            </a:r>
          </a:p>
          <a:p>
            <a:r>
              <a:rPr lang="en-US" dirty="0" smtClean="0"/>
              <a:t>New </a:t>
            </a:r>
            <a:r>
              <a:rPr lang="en-US" dirty="0" err="1" smtClean="0"/>
              <a:t>visualisation</a:t>
            </a:r>
            <a:r>
              <a:rPr lang="en-US" dirty="0" smtClean="0"/>
              <a:t> tool</a:t>
            </a:r>
          </a:p>
          <a:p>
            <a:r>
              <a:rPr lang="en-US" dirty="0" smtClean="0"/>
              <a:t>Bigger graph </a:t>
            </a:r>
            <a:r>
              <a:rPr lang="en-US" dirty="0" err="1" smtClean="0"/>
              <a:t>algo</a:t>
            </a:r>
            <a:r>
              <a:rPr lang="en-US" dirty="0" smtClean="0"/>
              <a:t> library</a:t>
            </a:r>
          </a:p>
          <a:p>
            <a:pPr lvl="1"/>
            <a:r>
              <a:rPr lang="en-US" dirty="0" err="1" smtClean="0"/>
              <a:t>Dijkstra</a:t>
            </a:r>
            <a:r>
              <a:rPr lang="en-US" dirty="0" smtClean="0"/>
              <a:t> for shortest paths</a:t>
            </a:r>
          </a:p>
          <a:p>
            <a:r>
              <a:rPr lang="en-US" dirty="0" smtClean="0"/>
              <a:t>Better REST API</a:t>
            </a:r>
          </a:p>
          <a:p>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Big news</a:t>
            </a:r>
            <a:r>
              <a:rPr lang="en-US" dirty="0" smtClean="0"/>
              <a:t>: License Changes in 1.3 onwards</a:t>
            </a:r>
            <a:endParaRPr lang="en-US" dirty="0"/>
          </a:p>
        </p:txBody>
      </p:sp>
      <p:sp>
        <p:nvSpPr>
          <p:cNvPr id="3" name="Content Placeholder 2"/>
          <p:cNvSpPr>
            <a:spLocks noGrp="1"/>
          </p:cNvSpPr>
          <p:nvPr>
            <p:ph idx="1"/>
          </p:nvPr>
        </p:nvSpPr>
        <p:spPr/>
        <p:txBody>
          <a:bodyPr/>
          <a:lstStyle/>
          <a:p>
            <a:r>
              <a:rPr lang="en-US" dirty="0" smtClean="0"/>
              <a:t>Community: </a:t>
            </a:r>
            <a:r>
              <a:rPr lang="en-US" b="1" dirty="0" smtClean="0"/>
              <a:t>GPL</a:t>
            </a:r>
          </a:p>
          <a:p>
            <a:pPr lvl="1"/>
            <a:r>
              <a:rPr lang="en-US" dirty="0" smtClean="0"/>
              <a:t>The core graph </a:t>
            </a:r>
            <a:r>
              <a:rPr lang="en-US" dirty="0" err="1" smtClean="0"/>
              <a:t>db</a:t>
            </a:r>
            <a:r>
              <a:rPr lang="en-US" dirty="0" smtClean="0"/>
              <a:t> functionality, including server, </a:t>
            </a:r>
            <a:r>
              <a:rPr lang="en-US" dirty="0" err="1" smtClean="0"/>
              <a:t>Webadmin</a:t>
            </a:r>
            <a:r>
              <a:rPr lang="en-US" dirty="0" smtClean="0"/>
              <a:t> tool</a:t>
            </a:r>
          </a:p>
          <a:p>
            <a:pPr lvl="1"/>
            <a:r>
              <a:rPr lang="en-US" b="1" u="sng" dirty="0" smtClean="0"/>
              <a:t>Free as in beer</a:t>
            </a:r>
          </a:p>
          <a:p>
            <a:r>
              <a:rPr lang="en-US" dirty="0" smtClean="0"/>
              <a:t>Advanced: </a:t>
            </a:r>
            <a:r>
              <a:rPr lang="en-US" b="1" dirty="0" smtClean="0"/>
              <a:t>AGPL/commercial</a:t>
            </a:r>
          </a:p>
          <a:p>
            <a:pPr lvl="1"/>
            <a:r>
              <a:rPr lang="en-US" dirty="0" smtClean="0"/>
              <a:t>Management features, commercial grade support</a:t>
            </a:r>
          </a:p>
          <a:p>
            <a:r>
              <a:rPr lang="en-US" dirty="0" smtClean="0"/>
              <a:t>Enterprise: </a:t>
            </a:r>
            <a:r>
              <a:rPr lang="en-US" b="1" dirty="0" smtClean="0"/>
              <a:t>AGPL/commercial</a:t>
            </a:r>
          </a:p>
          <a:p>
            <a:pPr lvl="1"/>
            <a:r>
              <a:rPr lang="en-US" dirty="0" smtClean="0"/>
              <a:t>HA</a:t>
            </a:r>
            <a:endParaRPr lang="en-US" dirty="0"/>
          </a:p>
        </p:txBody>
      </p:sp>
    </p:spTree>
    <p:extLst>
      <p:ext uri="{BB962C8B-B14F-4D97-AF65-F5344CB8AC3E}">
        <p14:creationId xmlns:p14="http://schemas.microsoft.com/office/powerpoint/2010/main" val="139988386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9" y="3886200"/>
            <a:ext cx="8019473" cy="1752600"/>
          </a:xfrm>
        </p:spPr>
        <p:txBody>
          <a:bodyPr>
            <a:normAutofit/>
          </a:bodyPr>
          <a:lstStyle/>
          <a:p>
            <a:r>
              <a:rPr lang="en-US" sz="2000" b="1" dirty="0">
                <a:latin typeface="Courier New"/>
                <a:cs typeface="Courier New"/>
              </a:rPr>
              <a:t>https://</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lstStyle/>
          <a:p>
            <a:r>
              <a:rPr lang="en-US" dirty="0" smtClean="0"/>
              <a:t>Download the </a:t>
            </a:r>
            <a:r>
              <a:rPr lang="en-US" dirty="0" err="1" smtClean="0"/>
              <a:t>Koans</a:t>
            </a:r>
            <a:r>
              <a:rPr lang="en-US" dirty="0" smtClean="0"/>
              <a:t> and get your IDE set up</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smtClean="0"/>
              <a:t>http</a:t>
            </a:r>
            <a:r>
              <a:rPr lang="en-US" dirty="0"/>
              <a:t>://</a:t>
            </a:r>
            <a:r>
              <a:rPr lang="en-US" dirty="0" err="1"/>
              <a:t>bit.ly</a:t>
            </a:r>
            <a:r>
              <a:rPr lang="en-US" dirty="0"/>
              <a:t>/neo4j-koan</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a:t>The </a:t>
            </a:r>
            <a:r>
              <a:rPr lang="en-US" dirty="0">
                <a:latin typeface="Courier New"/>
                <a:cs typeface="Courier New"/>
              </a:rPr>
              <a:t>ant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a:t>
            </a:r>
            <a:r>
              <a:rPr lang="en-US" smtClean="0"/>
              <a:t>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841302" y="11545"/>
            <a:ext cx="14887666" cy="683368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5"/>
          <a:stretch>
            <a:fillRect/>
          </a:stretch>
        </p:blipFill>
        <p:spPr>
          <a:xfrm>
            <a:off x="3994726" y="91419"/>
            <a:ext cx="5149273" cy="782689"/>
          </a:xfrm>
          <a:prstGeom prst="rect">
            <a:avLst/>
          </a:prstGeom>
        </p:spPr>
      </p:pic>
      <p:pic>
        <p:nvPicPr>
          <p:cNvPr id="8" name="Picture 7"/>
          <p:cNvPicPr>
            <a:picLocks noChangeAspect="1"/>
          </p:cNvPicPr>
          <p:nvPr/>
        </p:nvPicPr>
        <p:blipFill>
          <a:blip r:embed="rId6"/>
          <a:stretch>
            <a:fillRect/>
          </a:stretch>
        </p:blipFill>
        <p:spPr>
          <a:xfrm>
            <a:off x="6754095" y="3839412"/>
            <a:ext cx="1551820" cy="2872085"/>
          </a:xfrm>
          <a:prstGeom prst="rect">
            <a:avLst/>
          </a:prstGeom>
        </p:spPr>
      </p:pic>
      <p:pic>
        <p:nvPicPr>
          <p:cNvPr id="5" name="Picture 4"/>
          <p:cNvPicPr>
            <a:picLocks noChangeAspect="1"/>
          </p:cNvPicPr>
          <p:nvPr/>
        </p:nvPicPr>
        <p:blipFill>
          <a:blip r:embed="rId7"/>
          <a:stretch>
            <a:fillRect/>
          </a:stretch>
        </p:blipFill>
        <p:spPr>
          <a:xfrm>
            <a:off x="8014119" y="4046952"/>
            <a:ext cx="1118335" cy="2786731"/>
          </a:xfrm>
          <a:prstGeom prst="rect">
            <a:avLst/>
          </a:prstGeom>
        </p:spPr>
      </p:pic>
      <p:pic>
        <p:nvPicPr>
          <p:cNvPr id="6" name="Picture 5"/>
          <p:cNvPicPr>
            <a:picLocks noChangeAspect="1"/>
          </p:cNvPicPr>
          <p:nvPr/>
        </p:nvPicPr>
        <p:blipFill>
          <a:blip r:embed="rId8"/>
          <a:stretch>
            <a:fillRect/>
          </a:stretch>
        </p:blipFill>
        <p:spPr>
          <a:xfrm>
            <a:off x="5838502" y="4202544"/>
            <a:ext cx="1350554" cy="2655455"/>
          </a:xfrm>
          <a:prstGeom prst="rect">
            <a:avLst/>
          </a:prstGeom>
        </p:spPr>
      </p:pic>
    </p:spTree>
    <p:extLst>
      <p:ext uri="{BB962C8B-B14F-4D97-AF65-F5344CB8AC3E}">
        <p14:creationId xmlns:p14="http://schemas.microsoft.com/office/powerpoint/2010/main" val="62831391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a:latin typeface="Courier New"/>
                <a:cs typeface="Courier New"/>
              </a:rPr>
              <a:t>("name", "the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a:latin typeface="Courier New"/>
                <a:cs typeface="Courier New"/>
              </a:rPr>
              <a:t>("name", "The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86907" y="1655618"/>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Doctor</a:t>
            </a:r>
            <a:endParaRPr lang="en-US" sz="1400" dirty="0">
              <a:latin typeface="Courier New"/>
              <a:cs typeface="Courier New"/>
            </a:endParaRPr>
          </a:p>
        </p:txBody>
      </p:sp>
      <p:sp>
        <p:nvSpPr>
          <p:cNvPr id="4" name="Rounded Rectangle 3"/>
          <p:cNvSpPr/>
          <p:nvPr/>
        </p:nvSpPr>
        <p:spPr>
          <a:xfrm>
            <a:off x="607060" y="4664364"/>
            <a:ext cx="2228816" cy="4733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latin typeface="Courier New"/>
                <a:cs typeface="Courier New"/>
              </a:rPr>
              <a:t>species: Human</a:t>
            </a:r>
            <a:endParaRPr lang="en-US" sz="1400" dirty="0">
              <a:latin typeface="Courier New"/>
              <a:cs typeface="Courier New"/>
            </a:endParaRPr>
          </a:p>
        </p:txBody>
      </p:sp>
      <p:sp>
        <p:nvSpPr>
          <p:cNvPr id="5" name="Rounded Rectangle 4"/>
          <p:cNvSpPr/>
          <p:nvPr/>
        </p:nvSpPr>
        <p:spPr>
          <a:xfrm>
            <a:off x="618605" y="721590"/>
            <a:ext cx="2228816" cy="4733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atin typeface="Courier New"/>
                <a:cs typeface="Courier New"/>
              </a:rPr>
              <a:t>planet: Earth</a:t>
            </a:r>
            <a:endParaRPr lang="en-US" sz="1400" dirty="0">
              <a:latin typeface="Courier New"/>
              <a:cs typeface="Courier New"/>
            </a:endParaRPr>
          </a:p>
        </p:txBody>
      </p:sp>
      <p:sp>
        <p:nvSpPr>
          <p:cNvPr id="6" name="Rounded Rectangle 5"/>
          <p:cNvSpPr/>
          <p:nvPr/>
        </p:nvSpPr>
        <p:spPr>
          <a:xfrm>
            <a:off x="6439432" y="2918689"/>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Master</a:t>
            </a:r>
            <a:endParaRPr lang="en-US" sz="1400" dirty="0">
              <a:latin typeface="Courier New"/>
              <a:cs typeface="Courier New"/>
            </a:endParaRPr>
          </a:p>
        </p:txBody>
      </p:sp>
      <p:sp>
        <p:nvSpPr>
          <p:cNvPr id="7" name="Rounded Rectangle 6"/>
          <p:cNvSpPr/>
          <p:nvPr/>
        </p:nvSpPr>
        <p:spPr>
          <a:xfrm>
            <a:off x="3342941" y="5137727"/>
            <a:ext cx="2653600" cy="68926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latin typeface="Courier New"/>
                <a:cs typeface="Courier New"/>
              </a:rPr>
              <a:t>episode: 202</a:t>
            </a:r>
          </a:p>
          <a:p>
            <a:pPr algn="ctr"/>
            <a:r>
              <a:rPr lang="en-US" sz="1400" dirty="0" smtClean="0">
                <a:latin typeface="Courier New"/>
                <a:cs typeface="Courier New"/>
              </a:rPr>
              <a:t>title: The End of Time</a:t>
            </a:r>
            <a:endParaRPr lang="en-US" sz="1400" dirty="0">
              <a:latin typeface="Courier New"/>
              <a:cs typeface="Courier New"/>
            </a:endParaRPr>
          </a:p>
        </p:txBody>
      </p:sp>
      <p:sp>
        <p:nvSpPr>
          <p:cNvPr id="2" name="Rounded Rectangle 1"/>
          <p:cNvSpPr/>
          <p:nvPr/>
        </p:nvSpPr>
        <p:spPr>
          <a:xfrm>
            <a:off x="537790" y="3005280"/>
            <a:ext cx="2386143"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Wilfred Mott</a:t>
            </a:r>
            <a:endParaRPr lang="en-US" sz="1400" dirty="0">
              <a:latin typeface="Courier New"/>
              <a:cs typeface="Courier New"/>
            </a:endParaRPr>
          </a:p>
        </p:txBody>
      </p:sp>
      <p:grpSp>
        <p:nvGrpSpPr>
          <p:cNvPr id="15" name="Group 14"/>
          <p:cNvGrpSpPr/>
          <p:nvPr/>
        </p:nvGrpSpPr>
        <p:grpSpPr>
          <a:xfrm>
            <a:off x="1730862" y="1892300"/>
            <a:ext cx="1956045" cy="1112980"/>
            <a:chOff x="1730862" y="1892300"/>
            <a:chExt cx="1956045" cy="1112980"/>
          </a:xfrm>
        </p:grpSpPr>
        <p:cxnSp>
          <p:nvCxnSpPr>
            <p:cNvPr id="9" name="Straight Arrow Connector 8"/>
            <p:cNvCxnSpPr>
              <a:stCxn id="2" idx="0"/>
              <a:endCxn id="3" idx="1"/>
            </p:cNvCxnSpPr>
            <p:nvPr/>
          </p:nvCxnSpPr>
          <p:spPr>
            <a:xfrm flipV="1">
              <a:off x="1730862" y="1892300"/>
              <a:ext cx="1956045" cy="1112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9788767">
              <a:off x="1830881" y="2276988"/>
              <a:ext cx="1200494" cy="261610"/>
            </a:xfrm>
            <a:prstGeom prst="rect">
              <a:avLst/>
            </a:prstGeom>
            <a:noFill/>
          </p:spPr>
          <p:txBody>
            <a:bodyPr wrap="none" rtlCol="0">
              <a:spAutoFit/>
            </a:bodyPr>
            <a:lstStyle/>
            <a:p>
              <a:r>
                <a:rPr lang="en-US" sz="1100" dirty="0" smtClean="0">
                  <a:latin typeface="Courier New"/>
                  <a:cs typeface="Courier New"/>
                </a:rPr>
                <a:t>COMPANION_OF</a:t>
              </a:r>
              <a:endParaRPr lang="en-US" sz="1100" dirty="0">
                <a:latin typeface="Courier New"/>
                <a:cs typeface="Courier New"/>
              </a:endParaRPr>
            </a:p>
          </p:txBody>
        </p:sp>
      </p:grpSp>
      <p:grpSp>
        <p:nvGrpSpPr>
          <p:cNvPr id="19" name="Group 18"/>
          <p:cNvGrpSpPr/>
          <p:nvPr/>
        </p:nvGrpSpPr>
        <p:grpSpPr>
          <a:xfrm>
            <a:off x="1459858" y="1194953"/>
            <a:ext cx="273155" cy="1810327"/>
            <a:chOff x="1459858" y="1194953"/>
            <a:chExt cx="273155" cy="1810327"/>
          </a:xfrm>
        </p:grpSpPr>
        <p:cxnSp>
          <p:nvCxnSpPr>
            <p:cNvPr id="11" name="Straight Arrow Connector 10"/>
            <p:cNvCxnSpPr>
              <a:stCxn id="2" idx="0"/>
              <a:endCxn id="5" idx="2"/>
            </p:cNvCxnSpPr>
            <p:nvPr/>
          </p:nvCxnSpPr>
          <p:spPr>
            <a:xfrm flipV="1">
              <a:off x="1730862" y="1194953"/>
              <a:ext cx="2151" cy="1810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200000">
              <a:off x="1075068" y="1905811"/>
              <a:ext cx="1031189" cy="261610"/>
            </a:xfrm>
            <a:prstGeom prst="rect">
              <a:avLst/>
            </a:prstGeom>
            <a:noFill/>
          </p:spPr>
          <p:txBody>
            <a:bodyPr wrap="none" rtlCol="0">
              <a:spAutoFit/>
            </a:bodyPr>
            <a:lstStyle/>
            <a:p>
              <a:r>
                <a:rPr lang="en-US" sz="1100" dirty="0" smtClean="0">
                  <a:latin typeface="Courier New"/>
                  <a:cs typeface="Courier New"/>
                </a:rPr>
                <a:t>COMES_FROM</a:t>
              </a:r>
              <a:endParaRPr lang="en-US" sz="1100" dirty="0">
                <a:latin typeface="Courier New"/>
                <a:cs typeface="Courier New"/>
              </a:endParaRPr>
            </a:p>
          </p:txBody>
        </p:sp>
      </p:grpSp>
      <p:grpSp>
        <p:nvGrpSpPr>
          <p:cNvPr id="20" name="Group 19"/>
          <p:cNvGrpSpPr/>
          <p:nvPr/>
        </p:nvGrpSpPr>
        <p:grpSpPr>
          <a:xfrm>
            <a:off x="1715704" y="3478643"/>
            <a:ext cx="261610" cy="1185721"/>
            <a:chOff x="1715704" y="3478643"/>
            <a:chExt cx="261610" cy="1185721"/>
          </a:xfrm>
        </p:grpSpPr>
        <p:cxnSp>
          <p:nvCxnSpPr>
            <p:cNvPr id="18" name="Straight Arrow Connector 17"/>
            <p:cNvCxnSpPr>
              <a:stCxn id="2" idx="2"/>
              <a:endCxn id="4" idx="0"/>
            </p:cNvCxnSpPr>
            <p:nvPr/>
          </p:nvCxnSpPr>
          <p:spPr>
            <a:xfrm flipH="1">
              <a:off x="1721468" y="3478643"/>
              <a:ext cx="9394" cy="1185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5400000">
              <a:off x="1581051" y="3931551"/>
              <a:ext cx="530915" cy="261610"/>
            </a:xfrm>
            <a:prstGeom prst="rect">
              <a:avLst/>
            </a:prstGeom>
            <a:noFill/>
          </p:spPr>
          <p:txBody>
            <a:bodyPr wrap="none" rtlCol="0">
              <a:spAutoFit/>
            </a:bodyPr>
            <a:lstStyle/>
            <a:p>
              <a:r>
                <a:rPr lang="en-US" sz="1100" dirty="0" smtClean="0">
                  <a:latin typeface="Courier New"/>
                  <a:cs typeface="Courier New"/>
                </a:rPr>
                <a:t>IS_A</a:t>
              </a:r>
              <a:endParaRPr lang="en-US" sz="1100" dirty="0">
                <a:latin typeface="Courier New"/>
                <a:cs typeface="Courier New"/>
              </a:endParaRPr>
            </a:p>
          </p:txBody>
        </p:sp>
      </p:grpSp>
      <p:grpSp>
        <p:nvGrpSpPr>
          <p:cNvPr id="12" name="Group 11"/>
          <p:cNvGrpSpPr/>
          <p:nvPr/>
        </p:nvGrpSpPr>
        <p:grpSpPr>
          <a:xfrm>
            <a:off x="5915723" y="1892300"/>
            <a:ext cx="1638117" cy="1026389"/>
            <a:chOff x="5915723" y="1892300"/>
            <a:chExt cx="1638117" cy="1026389"/>
          </a:xfrm>
        </p:grpSpPr>
        <p:cxnSp>
          <p:nvCxnSpPr>
            <p:cNvPr id="23" name="Straight Arrow Connector 22"/>
            <p:cNvCxnSpPr>
              <a:stCxn id="3" idx="3"/>
              <a:endCxn id="6" idx="0"/>
            </p:cNvCxnSpPr>
            <p:nvPr/>
          </p:nvCxnSpPr>
          <p:spPr>
            <a:xfrm>
              <a:off x="5915723" y="1892300"/>
              <a:ext cx="1638117" cy="10263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1987475">
              <a:off x="6444712" y="2176152"/>
              <a:ext cx="861885" cy="261610"/>
            </a:xfrm>
            <a:prstGeom prst="rect">
              <a:avLst/>
            </a:prstGeom>
            <a:noFill/>
          </p:spPr>
          <p:txBody>
            <a:bodyPr wrap="none" rtlCol="0">
              <a:spAutoFit/>
            </a:bodyPr>
            <a:lstStyle/>
            <a:p>
              <a:r>
                <a:rPr lang="en-US" sz="1100" dirty="0" smtClean="0">
                  <a:latin typeface="Courier New"/>
                  <a:cs typeface="Courier New"/>
                </a:rPr>
                <a:t>ENEMY_OF</a:t>
              </a:r>
              <a:endParaRPr lang="en-US" sz="1100" dirty="0">
                <a:latin typeface="Courier New"/>
                <a:cs typeface="Courier New"/>
              </a:endParaRPr>
            </a:p>
          </p:txBody>
        </p:sp>
      </p:grpSp>
      <p:sp>
        <p:nvSpPr>
          <p:cNvPr id="33" name="Rounded Rectangle 32"/>
          <p:cNvSpPr/>
          <p:nvPr/>
        </p:nvSpPr>
        <p:spPr>
          <a:xfrm>
            <a:off x="3620939" y="3019033"/>
            <a:ext cx="2375602" cy="7778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smtClean="0">
                <a:latin typeface="Courier New"/>
                <a:cs typeface="Courier New"/>
              </a:rPr>
              <a:t>actor: David Tennant</a:t>
            </a:r>
            <a:endParaRPr lang="en-US" sz="1400" dirty="0">
              <a:latin typeface="Courier New"/>
              <a:cs typeface="Courier New"/>
            </a:endParaRPr>
          </a:p>
        </p:txBody>
      </p:sp>
      <p:grpSp>
        <p:nvGrpSpPr>
          <p:cNvPr id="13" name="Group 12"/>
          <p:cNvGrpSpPr/>
          <p:nvPr/>
        </p:nvGrpSpPr>
        <p:grpSpPr>
          <a:xfrm>
            <a:off x="4801315" y="2128981"/>
            <a:ext cx="305069" cy="890052"/>
            <a:chOff x="4801315" y="2128981"/>
            <a:chExt cx="305069" cy="890052"/>
          </a:xfrm>
        </p:grpSpPr>
        <p:cxnSp>
          <p:nvCxnSpPr>
            <p:cNvPr id="30" name="Straight Arrow Connector 29"/>
            <p:cNvCxnSpPr>
              <a:stCxn id="33" idx="0"/>
              <a:endCxn id="3" idx="2"/>
            </p:cNvCxnSpPr>
            <p:nvPr/>
          </p:nvCxnSpPr>
          <p:spPr>
            <a:xfrm flipH="1" flipV="1">
              <a:off x="4801315" y="2128981"/>
              <a:ext cx="7425" cy="890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5400000">
              <a:off x="4629289" y="2541937"/>
              <a:ext cx="692580" cy="261610"/>
            </a:xfrm>
            <a:prstGeom prst="rect">
              <a:avLst/>
            </a:prstGeom>
            <a:noFill/>
          </p:spPr>
          <p:txBody>
            <a:bodyPr wrap="none" rtlCol="0">
              <a:spAutoFit/>
            </a:bodyPr>
            <a:lstStyle/>
            <a:p>
              <a:r>
                <a:rPr lang="en-US" sz="1100" dirty="0" smtClean="0">
                  <a:latin typeface="Courier New"/>
                  <a:cs typeface="Courier New"/>
                </a:rPr>
                <a:t>PLAYED</a:t>
              </a:r>
              <a:endParaRPr lang="en-US" sz="1100" dirty="0">
                <a:latin typeface="Courier New"/>
                <a:cs typeface="Courier New"/>
              </a:endParaRPr>
            </a:p>
          </p:txBody>
        </p:sp>
      </p:grpSp>
      <p:grpSp>
        <p:nvGrpSpPr>
          <p:cNvPr id="17" name="Group 16"/>
          <p:cNvGrpSpPr/>
          <p:nvPr/>
        </p:nvGrpSpPr>
        <p:grpSpPr>
          <a:xfrm>
            <a:off x="4669741" y="3767404"/>
            <a:ext cx="379535" cy="1370323"/>
            <a:chOff x="4669741" y="3767404"/>
            <a:chExt cx="379535" cy="1370323"/>
          </a:xfrm>
        </p:grpSpPr>
        <p:cxnSp>
          <p:nvCxnSpPr>
            <p:cNvPr id="39" name="Straight Arrow Connector 38"/>
            <p:cNvCxnSpPr>
              <a:stCxn id="33" idx="2"/>
              <a:endCxn id="7" idx="0"/>
            </p:cNvCxnSpPr>
            <p:nvPr/>
          </p:nvCxnSpPr>
          <p:spPr>
            <a:xfrm flipH="1">
              <a:off x="4669741" y="3796899"/>
              <a:ext cx="138999" cy="13408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rot="5755230">
              <a:off x="4358061" y="4197009"/>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16" name="Group 15"/>
          <p:cNvGrpSpPr/>
          <p:nvPr/>
        </p:nvGrpSpPr>
        <p:grpSpPr>
          <a:xfrm>
            <a:off x="2923933" y="3241962"/>
            <a:ext cx="1745808" cy="1895765"/>
            <a:chOff x="2923933" y="3241962"/>
            <a:chExt cx="1745808" cy="1895765"/>
          </a:xfrm>
        </p:grpSpPr>
        <p:cxnSp>
          <p:nvCxnSpPr>
            <p:cNvPr id="27" name="Straight Arrow Connector 26"/>
            <p:cNvCxnSpPr>
              <a:stCxn id="2" idx="3"/>
              <a:endCxn id="7" idx="0"/>
            </p:cNvCxnSpPr>
            <p:nvPr/>
          </p:nvCxnSpPr>
          <p:spPr>
            <a:xfrm>
              <a:off x="2923933" y="3241962"/>
              <a:ext cx="1745808" cy="1895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rot="2823204">
              <a:off x="3439949" y="4048098"/>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8" name="Group 7"/>
          <p:cNvGrpSpPr/>
          <p:nvPr/>
        </p:nvGrpSpPr>
        <p:grpSpPr>
          <a:xfrm>
            <a:off x="5996541" y="3392052"/>
            <a:ext cx="1557299" cy="2090307"/>
            <a:chOff x="5996541" y="3392052"/>
            <a:chExt cx="1557299" cy="2090307"/>
          </a:xfrm>
        </p:grpSpPr>
        <p:cxnSp>
          <p:nvCxnSpPr>
            <p:cNvPr id="46" name="Straight Arrow Connector 45"/>
            <p:cNvCxnSpPr>
              <a:stCxn id="6" idx="2"/>
              <a:endCxn id="7" idx="3"/>
            </p:cNvCxnSpPr>
            <p:nvPr/>
          </p:nvCxnSpPr>
          <p:spPr>
            <a:xfrm flipH="1">
              <a:off x="5996541" y="3392052"/>
              <a:ext cx="1557299" cy="2090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8399856">
              <a:off x="6098421" y="4144326"/>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pic>
        <p:nvPicPr>
          <p:cNvPr id="50" name="Picture 49"/>
          <p:cNvPicPr>
            <a:picLocks noChangeAspect="1"/>
          </p:cNvPicPr>
          <p:nvPr/>
        </p:nvPicPr>
        <p:blipFill>
          <a:blip r:embed="rId3"/>
          <a:stretch>
            <a:fillRect/>
          </a:stretch>
        </p:blipFill>
        <p:spPr>
          <a:xfrm>
            <a:off x="5308590" y="3103448"/>
            <a:ext cx="607133" cy="596900"/>
          </a:xfrm>
          <a:prstGeom prst="rect">
            <a:avLst/>
          </a:prstGeom>
        </p:spPr>
      </p:pic>
    </p:spTree>
    <p:extLst>
      <p:ext uri="{BB962C8B-B14F-4D97-AF65-F5344CB8AC3E}">
        <p14:creationId xmlns:p14="http://schemas.microsoft.com/office/powerpoint/2010/main" val="1849179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a:t>
            </a:r>
            <a:r>
              <a:rPr lang="en-US" dirty="0">
                <a:latin typeface="Courier New"/>
                <a:cs typeface="Courier New"/>
              </a:rPr>
              <a:t>"name", "Richard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"name",</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a:latin typeface="Courier New"/>
                <a:cs typeface="Courier New"/>
              </a:rPr>
              <a:t>("name"));</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ENEMY_OF,</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55949217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Written in </a:t>
            </a:r>
            <a:r>
              <a:rPr lang="en-US" dirty="0" err="1" smtClean="0"/>
              <a:t>Swedlish</a:t>
            </a:r>
            <a:r>
              <a:rPr lang="en-US" dirty="0" smtClean="0"/>
              <a:t>, fluent API design</a:t>
            </a:r>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a:latin typeface="Courier New"/>
                <a:cs typeface="Courier New"/>
              </a:rPr>
              <a:t>DoctorWhoUniverse.ENEMY_OF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27753</TotalTime>
  <Words>6343</Words>
  <Application>Microsoft Macintosh PowerPoint</Application>
  <PresentationFormat>On-screen Show (4:3)</PresentationFormat>
  <Paragraphs>1061</Paragraphs>
  <Slides>143</Slides>
  <Notes>48</Notes>
  <HiddenSlides>0</HiddenSlides>
  <MMClips>1</MMClips>
  <ScaleCrop>false</ScaleCrop>
  <HeadingPairs>
    <vt:vector size="4" baseType="variant">
      <vt:variant>
        <vt:lpstr>Theme</vt:lpstr>
      </vt:variant>
      <vt:variant>
        <vt:i4>1</vt:i4>
      </vt:variant>
      <vt:variant>
        <vt:lpstr>Slide Titles</vt:lpstr>
      </vt:variant>
      <vt:variant>
        <vt:i4>143</vt:i4>
      </vt:variant>
    </vt:vector>
  </HeadingPairs>
  <TitlesOfParts>
    <vt:vector size="144" baseType="lpstr">
      <vt:lpstr>Office Theme</vt:lpstr>
      <vt:lpstr>PowerPoint Presentation</vt:lpstr>
      <vt:lpstr>A Programmatic Introduction to Neo4j</vt:lpstr>
      <vt:lpstr>Logistics</vt:lpstr>
      <vt:lpstr>Roadmap</vt:lpstr>
      <vt:lpstr>Koans Because if you do not know it yourself, it does you no good</vt:lpstr>
      <vt:lpstr>PowerPoint Presentation</vt:lpstr>
      <vt:lpstr>PowerPoint Presentation</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Property Graph Model</vt:lpstr>
      <vt:lpstr>Property Graph Model</vt:lpstr>
      <vt:lpstr>Property Graph Model</vt:lpstr>
      <vt:lpstr>Graphs are very whiteboard-friendly</vt:lpstr>
      <vt:lpstr>This has huge design implications</vt:lpstr>
      <vt:lpstr>PowerPoint Presentation</vt:lpstr>
      <vt:lpstr>Schema-less Databases</vt:lpstr>
      <vt:lpstr>Neo4j</vt:lpstr>
      <vt:lpstr>What’s Neo4j?</vt:lpstr>
      <vt:lpstr>More on Neo4j</vt:lpstr>
      <vt:lpstr>What’s new in 1.3?</vt:lpstr>
      <vt:lpstr>Big news: License Changes in 1.3 onwards</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and get your IDE set up</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Mixing Core API and Indexes</vt:lpstr>
      <vt:lpstr>Exercise</vt:lpstr>
      <vt:lpstr>Koan Five</vt:lpstr>
      <vt:lpstr>Comparing APIs</vt:lpstr>
      <vt:lpstr>(At least) Two Traverser APIs</vt:lpstr>
      <vt:lpstr>Simple Traverser API</vt:lpstr>
      <vt:lpstr>Exercise</vt:lpstr>
      <vt:lpstr>Dalek Props</vt:lpstr>
      <vt:lpstr>The Doctor and The Master</vt:lpstr>
      <vt:lpstr>Koan Six</vt:lpstr>
      <vt:lpstr>“New” Traverser API</vt:lpstr>
      <vt:lpstr>Exercise</vt:lpstr>
      <vt:lpstr>The Doctor</vt:lpstr>
      <vt:lpstr>Koan Seven</vt:lpstr>
      <vt:lpstr>Graph Algos</vt:lpstr>
      <vt:lpstr>The Doctor versus The Master</vt:lpstr>
      <vt:lpstr>Try the Shortest Path!</vt:lpstr>
      <vt:lpstr>Path finding</vt:lpstr>
      <vt:lpstr>Path finder code</vt:lpstr>
      <vt:lpstr>Exercise</vt:lpstr>
      <vt:lpstr>The Master</vt:lpstr>
      <vt:lpstr>The Doctor Regenerates</vt:lpstr>
      <vt:lpstr>Koan Eight</vt:lpstr>
      <vt:lpstr>Why graph matching?</vt:lpstr>
      <vt:lpstr>Graph Matchers</vt:lpstr>
      <vt:lpstr>In which episodes did the Doctor battle the Cybermen?</vt:lpstr>
      <vt:lpstr>Setting up and matching a pattern</vt:lpstr>
      <vt:lpstr>Exercise</vt:lpstr>
      <vt:lpstr>Koan Nine</vt:lpstr>
      <vt:lpstr>Example</vt:lpstr>
      <vt:lpstr>Adding Incarnations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Graph</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Ian Robinson</cp:lastModifiedBy>
  <cp:revision>414</cp:revision>
  <dcterms:created xsi:type="dcterms:W3CDTF">2011-03-08T13:24:17Z</dcterms:created>
  <dcterms:modified xsi:type="dcterms:W3CDTF">2011-07-04T09:49:23Z</dcterms:modified>
</cp:coreProperties>
</file>